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87"/>
  </p:notesMasterIdLst>
  <p:handoutMasterIdLst>
    <p:handoutMasterId r:id="rId88"/>
  </p:handoutMasterIdLst>
  <p:sldIdLst>
    <p:sldId id="1591" r:id="rId5"/>
    <p:sldId id="1472" r:id="rId6"/>
    <p:sldId id="1473" r:id="rId7"/>
    <p:sldId id="1474" r:id="rId8"/>
    <p:sldId id="1488" r:id="rId9"/>
    <p:sldId id="1546" r:id="rId10"/>
    <p:sldId id="1505" r:id="rId11"/>
    <p:sldId id="1502" r:id="rId12"/>
    <p:sldId id="1587" r:id="rId13"/>
    <p:sldId id="1475" r:id="rId14"/>
    <p:sldId id="1503" r:id="rId15"/>
    <p:sldId id="1506" r:id="rId16"/>
    <p:sldId id="1547" r:id="rId17"/>
    <p:sldId id="1476" r:id="rId18"/>
    <p:sldId id="1523" r:id="rId19"/>
    <p:sldId id="1524" r:id="rId20"/>
    <p:sldId id="1525" r:id="rId21"/>
    <p:sldId id="1526" r:id="rId22"/>
    <p:sldId id="1527" r:id="rId23"/>
    <p:sldId id="1528" r:id="rId24"/>
    <p:sldId id="1529" r:id="rId25"/>
    <p:sldId id="1477" r:id="rId26"/>
    <p:sldId id="1538" r:id="rId27"/>
    <p:sldId id="1540" r:id="rId28"/>
    <p:sldId id="1539" r:id="rId29"/>
    <p:sldId id="1541" r:id="rId30"/>
    <p:sldId id="1536" r:id="rId31"/>
    <p:sldId id="1542" r:id="rId32"/>
    <p:sldId id="1535" r:id="rId33"/>
    <p:sldId id="1543" r:id="rId34"/>
    <p:sldId id="1533" r:id="rId35"/>
    <p:sldId id="1544" r:id="rId36"/>
    <p:sldId id="1531" r:id="rId37"/>
    <p:sldId id="1545" r:id="rId38"/>
    <p:sldId id="1532" r:id="rId39"/>
    <p:sldId id="1478" r:id="rId40"/>
    <p:sldId id="1563" r:id="rId41"/>
    <p:sldId id="1564" r:id="rId42"/>
    <p:sldId id="1565" r:id="rId43"/>
    <p:sldId id="1566" r:id="rId44"/>
    <p:sldId id="1567" r:id="rId45"/>
    <p:sldId id="1568" r:id="rId46"/>
    <p:sldId id="1569" r:id="rId47"/>
    <p:sldId id="1570" r:id="rId48"/>
    <p:sldId id="1571" r:id="rId49"/>
    <p:sldId id="1510" r:id="rId50"/>
    <p:sldId id="1576" r:id="rId51"/>
    <p:sldId id="1479" r:id="rId52"/>
    <p:sldId id="1577" r:id="rId53"/>
    <p:sldId id="1578" r:id="rId54"/>
    <p:sldId id="1579" r:id="rId55"/>
    <p:sldId id="1580" r:id="rId56"/>
    <p:sldId id="1581" r:id="rId57"/>
    <p:sldId id="1582" r:id="rId58"/>
    <p:sldId id="1549" r:id="rId59"/>
    <p:sldId id="1550" r:id="rId60"/>
    <p:sldId id="1551" r:id="rId61"/>
    <p:sldId id="1552" r:id="rId62"/>
    <p:sldId id="1553" r:id="rId63"/>
    <p:sldId id="1554" r:id="rId64"/>
    <p:sldId id="1555" r:id="rId65"/>
    <p:sldId id="1556" r:id="rId66"/>
    <p:sldId id="1557" r:id="rId67"/>
    <p:sldId id="1558" r:id="rId68"/>
    <p:sldId id="1559" r:id="rId69"/>
    <p:sldId id="1560" r:id="rId70"/>
    <p:sldId id="1573" r:id="rId71"/>
    <p:sldId id="1574" r:id="rId72"/>
    <p:sldId id="1575" r:id="rId73"/>
    <p:sldId id="1480" r:id="rId74"/>
    <p:sldId id="1514" r:id="rId75"/>
    <p:sldId id="1583" r:id="rId76"/>
    <p:sldId id="1584" r:id="rId77"/>
    <p:sldId id="1585" r:id="rId78"/>
    <p:sldId id="1588" r:id="rId79"/>
    <p:sldId id="1589" r:id="rId80"/>
    <p:sldId id="1586" r:id="rId81"/>
    <p:sldId id="1516" r:id="rId82"/>
    <p:sldId id="1436" r:id="rId83"/>
    <p:sldId id="1457" r:id="rId84"/>
    <p:sldId id="1590" r:id="rId85"/>
    <p:sldId id="1326" r:id="rId8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591"/>
            <p14:sldId id="1472"/>
            <p14:sldId id="1473"/>
            <p14:sldId id="1474"/>
            <p14:sldId id="1488"/>
            <p14:sldId id="1546"/>
            <p14:sldId id="1505"/>
            <p14:sldId id="1502"/>
            <p14:sldId id="1587"/>
            <p14:sldId id="1475"/>
            <p14:sldId id="1503"/>
            <p14:sldId id="1506"/>
            <p14:sldId id="1547"/>
            <p14:sldId id="1476"/>
            <p14:sldId id="1523"/>
            <p14:sldId id="1524"/>
            <p14:sldId id="1525"/>
            <p14:sldId id="1526"/>
            <p14:sldId id="1527"/>
            <p14:sldId id="1528"/>
            <p14:sldId id="1529"/>
            <p14:sldId id="1477"/>
            <p14:sldId id="1538"/>
            <p14:sldId id="1540"/>
            <p14:sldId id="1539"/>
            <p14:sldId id="1541"/>
            <p14:sldId id="1536"/>
            <p14:sldId id="1542"/>
            <p14:sldId id="1535"/>
            <p14:sldId id="1543"/>
            <p14:sldId id="1533"/>
            <p14:sldId id="1544"/>
            <p14:sldId id="1531"/>
            <p14:sldId id="1545"/>
            <p14:sldId id="1532"/>
            <p14:sldId id="1478"/>
            <p14:sldId id="1563"/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  <p14:sldId id="1510"/>
            <p14:sldId id="1576"/>
            <p14:sldId id="1479"/>
            <p14:sldId id="1577"/>
            <p14:sldId id="1578"/>
            <p14:sldId id="1579"/>
            <p14:sldId id="1580"/>
            <p14:sldId id="1581"/>
            <p14:sldId id="1582"/>
            <p14:sldId id="1549"/>
            <p14:sldId id="1550"/>
            <p14:sldId id="1551"/>
            <p14:sldId id="1552"/>
            <p14:sldId id="1553"/>
            <p14:sldId id="1554"/>
            <p14:sldId id="1555"/>
            <p14:sldId id="1556"/>
            <p14:sldId id="1557"/>
            <p14:sldId id="1558"/>
            <p14:sldId id="1559"/>
            <p14:sldId id="1560"/>
            <p14:sldId id="1573"/>
            <p14:sldId id="1574"/>
            <p14:sldId id="1575"/>
            <p14:sldId id="1480"/>
            <p14:sldId id="1514"/>
            <p14:sldId id="1583"/>
            <p14:sldId id="1584"/>
            <p14:sldId id="1585"/>
            <p14:sldId id="1588"/>
            <p14:sldId id="1589"/>
            <p14:sldId id="1586"/>
            <p14:sldId id="1516"/>
            <p14:sldId id="1436"/>
            <p14:sldId id="1457"/>
            <p14:sldId id="1590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B9B9B9"/>
    <a:srgbClr val="00B0F0"/>
    <a:srgbClr val="1209C5"/>
    <a:srgbClr val="BA141A"/>
    <a:srgbClr val="FFFFFF"/>
    <a:srgbClr val="002050"/>
    <a:srgbClr val="E81123"/>
    <a:srgbClr val="000000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86900" autoAdjust="0"/>
  </p:normalViewPr>
  <p:slideViewPr>
    <p:cSldViewPr>
      <p:cViewPr varScale="1">
        <p:scale>
          <a:sx n="82" d="100"/>
          <a:sy n="82" d="100"/>
        </p:scale>
        <p:origin x="19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5/28/2016 12:35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Data is numbers and names</a:t>
            </a:r>
            <a:endParaRPr lang="en-US" dirty="0"/>
          </a:p>
          <a:p>
            <a:r>
              <a:rPr lang="en-US" dirty="0"/>
              <a:t>Ask a question</a:t>
            </a:r>
            <a:r>
              <a:rPr lang="en-US" baseline="0" dirty="0"/>
              <a:t> that can be answered with a number or a name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9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8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6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7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9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0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3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5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06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88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73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6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9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9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Ingredient 4 </a:t>
            </a:r>
          </a:p>
          <a:p>
            <a:r>
              <a:rPr lang="en-US" dirty="0"/>
              <a:t>Ice cream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54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90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4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5/28/2016 12:35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3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11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news: Most business</a:t>
            </a:r>
            <a:r>
              <a:rPr lang="en-US" baseline="0" dirty="0"/>
              <a:t> and technical questions can be framed as one of these.</a:t>
            </a:r>
          </a:p>
          <a:p>
            <a:r>
              <a:rPr lang="en-US" baseline="0" dirty="0"/>
              <a:t>The answer is a name or a number.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44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12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1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3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Examples—positive and negative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5/28/2016 12:35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deed.en" TargetMode="External"/><Relationship Id="rId5" Type="http://schemas.openxmlformats.org/officeDocument/2006/relationships/hyperlink" Target="https://commons.wikimedia.org/wiki/File:Raptor-ElmendorfAFB-2009.JPG" TargetMode="External"/><Relationship Id="rId4" Type="http://schemas.openxmlformats.org/officeDocument/2006/relationships/hyperlink" Target="https://commons.wikimedia.org/wiki/File:A_Snowy_Owl_in_Flight_David_Hemmings.jp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technet.com/b/machinelearning/archive/2015/08/27/what-types-of-questions-can-data-science-answer.aspx" TargetMode="External"/><Relationship Id="rId13" Type="http://schemas.openxmlformats.org/officeDocument/2006/relationships/hyperlink" Target="https://github.com/brohrer-ms/public-hosting/raw/master/Rohrer_DS_for_everyone.pdf" TargetMode="External"/><Relationship Id="rId18" Type="http://schemas.openxmlformats.org/officeDocument/2006/relationships/hyperlink" Target="https://github.com/brohrer-ms/public-hosting/raw/master/deep_learning_demystified.pptx" TargetMode="External"/><Relationship Id="rId3" Type="http://schemas.openxmlformats.org/officeDocument/2006/relationships/hyperlink" Target="https://azure.microsoft.com/en-us/documentation/learning-paths/cortana-analytics-process/" TargetMode="External"/><Relationship Id="rId7" Type="http://schemas.openxmlformats.org/officeDocument/2006/relationships/hyperlink" Target="https://gallery.cortanaanalytics.com/Experiment/Data-exploration-through-visualization-1" TargetMode="External"/><Relationship Id="rId12" Type="http://schemas.openxmlformats.org/officeDocument/2006/relationships/hyperlink" Target="https://github.com/brohrer-ms/public-hosting/raw/master/Rohrer_DS_for_everyone.pptx" TargetMode="External"/><Relationship Id="rId17" Type="http://schemas.openxmlformats.org/officeDocument/2006/relationships/hyperlink" Target="https://www.youtube.com/watch?v=y38UkZjN8uc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channel9.msdn.com/blogs/Cloud-and-Enterprise-Premium/Data-Science-for-Rest-of-Us" TargetMode="External"/><Relationship Id="rId20" Type="http://schemas.openxmlformats.org/officeDocument/2006/relationships/hyperlink" Target="https://www.youtube.com/watch?v=Q9Z20HCPnww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allery.cortanaintelligence.com/Experiment/Create-useful-features-for-trains-1?share=1" TargetMode="External"/><Relationship Id="rId11" Type="http://schemas.openxmlformats.org/officeDocument/2006/relationships/hyperlink" Target="https://azure.microsoft.com/en-us/documentation/articles/machine-learning-algorithm-choice/" TargetMode="External"/><Relationship Id="rId5" Type="http://schemas.openxmlformats.org/officeDocument/2006/relationships/hyperlink" Target="https://gallery.cortanaintelligence.com/Experiment/Methods-for-handling-missing-values-1?share=1" TargetMode="External"/><Relationship Id="rId15" Type="http://schemas.openxmlformats.org/officeDocument/2006/relationships/hyperlink" Target="https://github.com/brohrer-ms/public-hosting/raw/master/data_science_101.pdf" TargetMode="External"/><Relationship Id="rId10" Type="http://schemas.openxmlformats.org/officeDocument/2006/relationships/hyperlink" Target="https://azure.microsoft.com/en-us/documentation/articles/machine-learning-algorithm-cheat-sheet/" TargetMode="External"/><Relationship Id="rId19" Type="http://schemas.openxmlformats.org/officeDocument/2006/relationships/hyperlink" Target="https://github.com/brohrer-ms/public-hosting/raw/master/deep_learning_demystified.pdf" TargetMode="External"/><Relationship Id="rId4" Type="http://schemas.openxmlformats.org/officeDocument/2006/relationships/hyperlink" Target="http://blogs.technet.com/b/machinelearning/archive/2015/08/26/what-can-data-science-do-for-me.aspx" TargetMode="External"/><Relationship Id="rId9" Type="http://schemas.openxmlformats.org/officeDocument/2006/relationships/hyperlink" Target="http://blogs.technet.com/b/machinelearning/archive/2015/09/01/which-algorithm-family-can-answer-my-question.aspx" TargetMode="External"/><Relationship Id="rId14" Type="http://schemas.openxmlformats.org/officeDocument/2006/relationships/hyperlink" Target="https://github.com/brohrer-ms/public-hosting/raw/master/data_science_101.pptx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ohrer" TargetMode="External"/><Relationship Id="rId2" Type="http://schemas.openxmlformats.org/officeDocument/2006/relationships/hyperlink" Target="mailto:brohrer@microsoft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rohrer.github.io/" TargetMode="External"/><Relationship Id="rId4" Type="http://schemas.openxmlformats.org/officeDocument/2006/relationships/hyperlink" Target="https://twitter.com/_brohrer_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zure.microsoft.com/en-us/documentation/learning-paths/cortana-analytics-proces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1952941"/>
            <a:ext cx="12436475" cy="3048001"/>
          </a:xfrm>
          <a:prstGeom prst="rect">
            <a:avLst/>
          </a:prstGeom>
          <a:solidFill>
            <a:schemeClr val="bg2">
              <a:alpha val="6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471487" y="2328862"/>
            <a:ext cx="2133600" cy="2336800"/>
            <a:chOff x="3812" y="2088"/>
            <a:chExt cx="210" cy="230"/>
          </a:xfrm>
          <a:solidFill>
            <a:schemeClr val="tx1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812" y="2088"/>
              <a:ext cx="210" cy="56"/>
            </a:xfrm>
            <a:custGeom>
              <a:avLst/>
              <a:gdLst>
                <a:gd name="T0" fmla="*/ 96 w 102"/>
                <a:gd name="T1" fmla="*/ 27 h 27"/>
                <a:gd name="T2" fmla="*/ 102 w 102"/>
                <a:gd name="T3" fmla="*/ 21 h 27"/>
                <a:gd name="T4" fmla="*/ 51 w 102"/>
                <a:gd name="T5" fmla="*/ 0 h 27"/>
                <a:gd name="T6" fmla="*/ 0 w 102"/>
                <a:gd name="T7" fmla="*/ 21 h 27"/>
                <a:gd name="T8" fmla="*/ 6 w 102"/>
                <a:gd name="T9" fmla="*/ 27 h 27"/>
                <a:gd name="T10" fmla="*/ 51 w 102"/>
                <a:gd name="T11" fmla="*/ 8 h 27"/>
                <a:gd name="T12" fmla="*/ 96 w 102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27">
                  <a:moveTo>
                    <a:pt x="96" y="27"/>
                  </a:moveTo>
                  <a:cubicBezTo>
                    <a:pt x="102" y="21"/>
                    <a:pt x="102" y="21"/>
                    <a:pt x="102" y="21"/>
                  </a:cubicBezTo>
                  <a:cubicBezTo>
                    <a:pt x="88" y="8"/>
                    <a:pt x="70" y="0"/>
                    <a:pt x="51" y="0"/>
                  </a:cubicBezTo>
                  <a:cubicBezTo>
                    <a:pt x="32" y="0"/>
                    <a:pt x="14" y="8"/>
                    <a:pt x="0" y="21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18" y="15"/>
                    <a:pt x="34" y="8"/>
                    <a:pt x="51" y="8"/>
                  </a:cubicBezTo>
                  <a:cubicBezTo>
                    <a:pt x="68" y="8"/>
                    <a:pt x="84" y="15"/>
                    <a:pt x="9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841" y="2129"/>
              <a:ext cx="152" cy="43"/>
            </a:xfrm>
            <a:custGeom>
              <a:avLst/>
              <a:gdLst>
                <a:gd name="T0" fmla="*/ 37 w 74"/>
                <a:gd name="T1" fmla="*/ 8 h 21"/>
                <a:gd name="T2" fmla="*/ 68 w 74"/>
                <a:gd name="T3" fmla="*/ 21 h 21"/>
                <a:gd name="T4" fmla="*/ 74 w 74"/>
                <a:gd name="T5" fmla="*/ 15 h 21"/>
                <a:gd name="T6" fmla="*/ 37 w 74"/>
                <a:gd name="T7" fmla="*/ 0 h 21"/>
                <a:gd name="T8" fmla="*/ 0 w 74"/>
                <a:gd name="T9" fmla="*/ 15 h 21"/>
                <a:gd name="T10" fmla="*/ 6 w 74"/>
                <a:gd name="T11" fmla="*/ 21 h 21"/>
                <a:gd name="T12" fmla="*/ 37 w 74"/>
                <a:gd name="T13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21">
                  <a:moveTo>
                    <a:pt x="37" y="8"/>
                  </a:moveTo>
                  <a:cubicBezTo>
                    <a:pt x="49" y="8"/>
                    <a:pt x="60" y="13"/>
                    <a:pt x="68" y="21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64" y="5"/>
                    <a:pt x="51" y="0"/>
                    <a:pt x="37" y="0"/>
                  </a:cubicBezTo>
                  <a:cubicBezTo>
                    <a:pt x="23" y="0"/>
                    <a:pt x="10" y="5"/>
                    <a:pt x="0" y="15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4" y="13"/>
                    <a:pt x="25" y="8"/>
                    <a:pt x="3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872" y="2170"/>
              <a:ext cx="90" cy="31"/>
            </a:xfrm>
            <a:custGeom>
              <a:avLst/>
              <a:gdLst>
                <a:gd name="T0" fmla="*/ 44 w 44"/>
                <a:gd name="T1" fmla="*/ 9 h 15"/>
                <a:gd name="T2" fmla="*/ 22 w 44"/>
                <a:gd name="T3" fmla="*/ 0 h 15"/>
                <a:gd name="T4" fmla="*/ 0 w 44"/>
                <a:gd name="T5" fmla="*/ 9 h 15"/>
                <a:gd name="T6" fmla="*/ 5 w 44"/>
                <a:gd name="T7" fmla="*/ 15 h 15"/>
                <a:gd name="T8" fmla="*/ 22 w 44"/>
                <a:gd name="T9" fmla="*/ 8 h 15"/>
                <a:gd name="T10" fmla="*/ 39 w 44"/>
                <a:gd name="T11" fmla="*/ 15 h 15"/>
                <a:gd name="T12" fmla="*/ 44 w 44"/>
                <a:gd name="T13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5">
                  <a:moveTo>
                    <a:pt x="44" y="9"/>
                  </a:moveTo>
                  <a:cubicBezTo>
                    <a:pt x="38" y="3"/>
                    <a:pt x="30" y="0"/>
                    <a:pt x="22" y="0"/>
                  </a:cubicBezTo>
                  <a:cubicBezTo>
                    <a:pt x="14" y="0"/>
                    <a:pt x="6" y="3"/>
                    <a:pt x="0" y="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10" y="10"/>
                    <a:pt x="16" y="8"/>
                    <a:pt x="22" y="8"/>
                  </a:cubicBezTo>
                  <a:cubicBezTo>
                    <a:pt x="28" y="8"/>
                    <a:pt x="34" y="10"/>
                    <a:pt x="39" y="15"/>
                  </a:cubicBezTo>
                  <a:lnTo>
                    <a:pt x="4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884" y="2211"/>
              <a:ext cx="66" cy="107"/>
            </a:xfrm>
            <a:custGeom>
              <a:avLst/>
              <a:gdLst>
                <a:gd name="T0" fmla="*/ 16 w 32"/>
                <a:gd name="T1" fmla="*/ 0 h 52"/>
                <a:gd name="T2" fmla="*/ 0 w 32"/>
                <a:gd name="T3" fmla="*/ 16 h 52"/>
                <a:gd name="T4" fmla="*/ 12 w 32"/>
                <a:gd name="T5" fmla="*/ 31 h 52"/>
                <a:gd name="T6" fmla="*/ 12 w 32"/>
                <a:gd name="T7" fmla="*/ 52 h 52"/>
                <a:gd name="T8" fmla="*/ 20 w 32"/>
                <a:gd name="T9" fmla="*/ 52 h 52"/>
                <a:gd name="T10" fmla="*/ 20 w 32"/>
                <a:gd name="T11" fmla="*/ 31 h 52"/>
                <a:gd name="T12" fmla="*/ 32 w 32"/>
                <a:gd name="T13" fmla="*/ 16 h 52"/>
                <a:gd name="T14" fmla="*/ 16 w 32"/>
                <a:gd name="T15" fmla="*/ 0 h 52"/>
                <a:gd name="T16" fmla="*/ 16 w 32"/>
                <a:gd name="T17" fmla="*/ 24 h 52"/>
                <a:gd name="T18" fmla="*/ 8 w 32"/>
                <a:gd name="T19" fmla="*/ 16 h 52"/>
                <a:gd name="T20" fmla="*/ 16 w 32"/>
                <a:gd name="T21" fmla="*/ 8 h 52"/>
                <a:gd name="T22" fmla="*/ 24 w 32"/>
                <a:gd name="T23" fmla="*/ 16 h 52"/>
                <a:gd name="T24" fmla="*/ 16 w 32"/>
                <a:gd name="T2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5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3"/>
                    <a:pt x="5" y="30"/>
                    <a:pt x="12" y="3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7" y="30"/>
                    <a:pt x="32" y="23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4"/>
                  </a:move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0" y="8"/>
                    <a:pt x="24" y="12"/>
                    <a:pt x="24" y="16"/>
                  </a:cubicBezTo>
                  <a:cubicBezTo>
                    <a:pt x="24" y="20"/>
                    <a:pt x="2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513453" y="2097260"/>
            <a:ext cx="8465821" cy="266700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ensure the strongest connectivity please use the dedicated MLADS network.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SSID: MLADS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Password: MLADS2016!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91978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2278062"/>
            <a:ext cx="2207435" cy="48319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2069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Vague questions      vs.      Sharp questions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505745"/>
            <a:ext cx="5486399" cy="3902607"/>
          </a:xfrm>
        </p:spPr>
        <p:txBody>
          <a:bodyPr/>
          <a:lstStyle/>
          <a:p>
            <a:r>
              <a:rPr lang="en-US" b="1" dirty="0"/>
              <a:t>Doesn’t have to</a:t>
            </a:r>
            <a:r>
              <a:rPr lang="en-US" dirty="0"/>
              <a:t> be answered with a name or a number</a:t>
            </a:r>
          </a:p>
          <a:p>
            <a:endParaRPr lang="en-US" dirty="0"/>
          </a:p>
          <a:p>
            <a:r>
              <a:rPr lang="en-US" dirty="0"/>
              <a:t>What can my data tell me about my business?</a:t>
            </a:r>
          </a:p>
          <a:p>
            <a:r>
              <a:rPr lang="en-US" dirty="0"/>
              <a:t>What should I do?</a:t>
            </a:r>
          </a:p>
          <a:p>
            <a:r>
              <a:rPr lang="en-US" dirty="0"/>
              <a:t>How can I increase my profits?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75439" y="2278062"/>
            <a:ext cx="5486399" cy="4635115"/>
          </a:xfrm>
        </p:spPr>
        <p:txBody>
          <a:bodyPr/>
          <a:lstStyle/>
          <a:p>
            <a:r>
              <a:rPr lang="en-US" b="1" dirty="0"/>
              <a:t>Must</a:t>
            </a:r>
            <a:r>
              <a:rPr lang="en-US" dirty="0"/>
              <a:t> be answered with a name or a number.</a:t>
            </a:r>
          </a:p>
          <a:p>
            <a:endParaRPr lang="en-US" dirty="0"/>
          </a:p>
          <a:p>
            <a:r>
              <a:rPr lang="en-US" dirty="0"/>
              <a:t>How many times will the feature I built get used by a new user?</a:t>
            </a:r>
          </a:p>
          <a:p>
            <a:r>
              <a:rPr lang="en-US" dirty="0"/>
              <a:t>Which route through downtown will get me to work the fastest?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8351837" y="1604237"/>
            <a:ext cx="1219200" cy="332232"/>
          </a:xfrm>
          <a:prstGeom prst="rightArrow">
            <a:avLst/>
          </a:prstGeom>
          <a:solidFill>
            <a:schemeClr val="tx1"/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17637" y="1084553"/>
            <a:ext cx="1901160" cy="1371600"/>
            <a:chOff x="1040477" y="1074408"/>
            <a:chExt cx="2358360" cy="1737054"/>
          </a:xfrm>
        </p:grpSpPr>
        <p:sp>
          <p:nvSpPr>
            <p:cNvPr id="10" name="Right Arrow 9"/>
            <p:cNvSpPr/>
            <p:nvPr/>
          </p:nvSpPr>
          <p:spPr bwMode="auto">
            <a:xfrm rot="18129529">
              <a:off x="1957234" y="1377517"/>
              <a:ext cx="997954" cy="391735"/>
            </a:xfrm>
            <a:prstGeom prst="rightArrow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40477" y="1093212"/>
              <a:ext cx="2358360" cy="1718250"/>
              <a:chOff x="1040477" y="1134314"/>
              <a:chExt cx="2358360" cy="1718250"/>
            </a:xfrm>
          </p:grpSpPr>
          <p:sp>
            <p:nvSpPr>
              <p:cNvPr id="8" name="Right Arrow 7"/>
              <p:cNvSpPr/>
              <p:nvPr/>
            </p:nvSpPr>
            <p:spPr bwMode="auto">
              <a:xfrm>
                <a:off x="2179637" y="1820862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 bwMode="auto">
              <a:xfrm rot="15113655">
                <a:off x="1571975" y="1420710"/>
                <a:ext cx="923615" cy="350823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 bwMode="auto">
              <a:xfrm rot="11709879">
                <a:off x="1040477" y="1667179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" name="Right Arrow 12"/>
              <p:cNvSpPr/>
              <p:nvPr/>
            </p:nvSpPr>
            <p:spPr bwMode="auto">
              <a:xfrm rot="9428621">
                <a:off x="1134486" y="2000721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" name="Right Arrow 13"/>
              <p:cNvSpPr/>
              <p:nvPr/>
            </p:nvSpPr>
            <p:spPr bwMode="auto">
              <a:xfrm rot="6768223">
                <a:off x="1638038" y="2135795"/>
                <a:ext cx="807999" cy="30232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 bwMode="auto">
              <a:xfrm rot="3655025">
                <a:off x="1855084" y="2183925"/>
                <a:ext cx="1017384" cy="319894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 bwMode="auto">
              <a:xfrm rot="1799145">
                <a:off x="1964111" y="2017048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62108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502463"/>
              </p:ext>
            </p:extLst>
          </p:nvPr>
        </p:nvGraphicFramePr>
        <p:xfrm>
          <a:off x="1265237" y="1867400"/>
          <a:ext cx="84582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Americas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</a:t>
                      </a:r>
                      <a:r>
                        <a:rPr lang="en-US" baseline="0" dirty="0"/>
                        <a:t> and Africa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363198" cy="1071062"/>
          </a:xfrm>
        </p:spPr>
        <p:txBody>
          <a:bodyPr/>
          <a:lstStyle/>
          <a:p>
            <a:r>
              <a:rPr lang="en-US" dirty="0"/>
              <a:t>What will my stock price be next week?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68721"/>
              </p:ext>
            </p:extLst>
          </p:nvPr>
        </p:nvGraphicFramePr>
        <p:xfrm>
          <a:off x="5151437" y="3014662"/>
          <a:ext cx="621823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7332"/>
              </p:ext>
            </p:extLst>
          </p:nvPr>
        </p:nvGraphicFramePr>
        <p:xfrm>
          <a:off x="808037" y="3954462"/>
          <a:ext cx="8793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2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98423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263247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1387370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month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quarter</a:t>
                      </a:r>
                      <a:r>
                        <a:rPr lang="en-US" baseline="0" dirty="0"/>
                        <a:t> u</a:t>
                      </a:r>
                      <a:r>
                        <a:rPr lang="en-US" dirty="0"/>
                        <a:t>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year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86858"/>
              </p:ext>
            </p:extLst>
          </p:nvPr>
        </p:nvGraphicFramePr>
        <p:xfrm>
          <a:off x="5761038" y="4792662"/>
          <a:ext cx="621823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Nikkei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16319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635071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65237" y="1867400"/>
          <a:ext cx="84582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Americas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</a:t>
                      </a:r>
                      <a:r>
                        <a:rPr lang="en-US" baseline="0" dirty="0"/>
                        <a:t> and Africa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363198" cy="1071062"/>
          </a:xfrm>
        </p:spPr>
        <p:txBody>
          <a:bodyPr/>
          <a:lstStyle/>
          <a:p>
            <a:r>
              <a:rPr lang="en-US" dirty="0"/>
              <a:t>What will my stock price be next week?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151437" y="3014662"/>
          <a:ext cx="621823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08037" y="3954462"/>
          <a:ext cx="8793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2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98423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263247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1387370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month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quarter</a:t>
                      </a:r>
                      <a:r>
                        <a:rPr lang="en-US" baseline="0" dirty="0"/>
                        <a:t> u</a:t>
                      </a:r>
                      <a:r>
                        <a:rPr lang="en-US" dirty="0"/>
                        <a:t>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year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761038" y="4792662"/>
          <a:ext cx="621823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Nikkei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292710" y="449262"/>
          <a:ext cx="4229100" cy="63847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 stock</a:t>
                      </a:r>
                      <a:r>
                        <a:rPr lang="en-US" baseline="0" dirty="0"/>
                        <a:t> 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4513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39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571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30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60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2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23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23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617891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929219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578883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94837" y="36307"/>
            <a:ext cx="14332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08837" y="36308"/>
            <a:ext cx="2283635" cy="117654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06473" y="3497262"/>
            <a:ext cx="2286000" cy="36127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137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18340"/>
              </p:ext>
            </p:extLst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503237" y="3878262"/>
            <a:ext cx="8382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20898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10866437" y="3892001"/>
            <a:ext cx="10287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570694"/>
              </p:ext>
            </p:extLst>
          </p:nvPr>
        </p:nvGraphicFramePr>
        <p:xfrm>
          <a:off x="5818189" y="210168"/>
          <a:ext cx="4229100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joined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little</a:t>
                      </a:r>
                      <a:r>
                        <a:rPr lang="en-US" baseline="0" dirty="0" err="1"/>
                        <a:t>_lil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27,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popoverGuy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27,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Red_Red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28,</a:t>
                      </a:r>
                      <a:r>
                        <a:rPr lang="en-US" baseline="0" dirty="0"/>
                        <a:t> 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David_G_53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30,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randll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  <a:r>
                        <a:rPr lang="en-US" baseline="0" dirty="0"/>
                        <a:t> 30, 2014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28429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425968"/>
              </p:ext>
            </p:extLst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3779837" y="3928135"/>
            <a:ext cx="19050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751637" y="3954462"/>
            <a:ext cx="19812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295720"/>
              </p:ext>
            </p:extLst>
          </p:nvPr>
        </p:nvGraphicFramePr>
        <p:xfrm>
          <a:off x="9113837" y="191405"/>
          <a:ext cx="2705098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295398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Quarter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2015Q4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221.0M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215.9M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395575"/>
              </p:ext>
            </p:extLst>
          </p:nvPr>
        </p:nvGraphicFramePr>
        <p:xfrm>
          <a:off x="5684837" y="754061"/>
          <a:ext cx="2816747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407047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2016/04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r>
                        <a:rPr lang="en-US" baseline="0" dirty="0"/>
                        <a:t>/05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598531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8732837" y="3892001"/>
            <a:ext cx="20955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571522"/>
              </p:ext>
            </p:extLst>
          </p:nvPr>
        </p:nvGraphicFramePr>
        <p:xfrm>
          <a:off x="4694237" y="1041350"/>
          <a:ext cx="4572000" cy="2661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8815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283847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Press</a:t>
                      </a:r>
                      <a:r>
                        <a:rPr lang="en-US" baseline="0" dirty="0"/>
                        <a:t> release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Mega amazing </a:t>
                      </a:r>
                      <a:r>
                        <a:rPr lang="en-US" dirty="0" err="1"/>
                        <a:t>whizbang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2016/05/03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</a:t>
                      </a:r>
                      <a:r>
                        <a:rPr lang="en-US" baseline="0" dirty="0"/>
                        <a:t> widget upgrade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r>
                        <a:rPr lang="en-US" baseline="0" dirty="0"/>
                        <a:t>/05/18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gizmos on the flimflam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21897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303335" y="3892001"/>
            <a:ext cx="24765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25890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6862"/>
            <a:ext cx="8915398" cy="3657601"/>
          </a:xfrm>
        </p:spPr>
        <p:txBody>
          <a:bodyPr/>
          <a:lstStyle/>
          <a:p>
            <a:r>
              <a:rPr lang="en-US" dirty="0"/>
              <a:t>Data Science for Absolutely Everyone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Brandon Rohrer</a:t>
            </a:r>
          </a:p>
          <a:p>
            <a:r>
              <a:rPr lang="en-US" dirty="0"/>
              <a:t>Senior Data Scientist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230208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r>
              <a:rPr lang="en-US" dirty="0"/>
              <a:t>Estimate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684837" y="3892001"/>
            <a:ext cx="11049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82068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276998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r>
              <a:rPr lang="en-US" dirty="0"/>
              <a:t>Estimate</a:t>
            </a:r>
          </a:p>
          <a:p>
            <a:r>
              <a:rPr lang="en-US" dirty="0"/>
              <a:t>Leave blanks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25360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578883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94837" y="36307"/>
            <a:ext cx="14332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08837" y="36308"/>
            <a:ext cx="2283635" cy="34609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06473" y="5859462"/>
            <a:ext cx="2286000" cy="1250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241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78933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--1979--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1-9-3-2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“1943”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2287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..1911..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616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99561"/>
              </p:ext>
            </p:extLst>
          </p:nvPr>
        </p:nvGraphicFramePr>
        <p:xfrm>
          <a:off x="503238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--1979--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1-9-3-2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“1943”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2287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..1911..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3627437" y="144462"/>
            <a:ext cx="1066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791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3627437" y="144462"/>
            <a:ext cx="1066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196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4694237" y="144462"/>
            <a:ext cx="990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950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59644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4694237" y="144462"/>
            <a:ext cx="990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513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912855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7513636" y="144462"/>
            <a:ext cx="1061745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514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310097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7513636" y="144462"/>
            <a:ext cx="1061745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0641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13401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8580438" y="168541"/>
            <a:ext cx="685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11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91564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8580438" y="168541"/>
            <a:ext cx="685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275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266237" y="168541"/>
            <a:ext cx="1371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8824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55839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266237" y="168541"/>
            <a:ext cx="1371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0294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10603965" y="168541"/>
            <a:ext cx="1329271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3928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3364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10603965" y="168541"/>
            <a:ext cx="1329271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4279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36308"/>
            <a:ext cx="2207435" cy="46801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067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09699" y="295274"/>
            <a:ext cx="655450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Feature engineering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608636" y="1212850"/>
            <a:ext cx="6553201" cy="240065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Sometimes you have to massage the data before it becomes useful in answering your question.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19733" y="6169310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80179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0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90037" y="5173662"/>
            <a:ext cx="2514600" cy="0"/>
          </a:xfrm>
          <a:prstGeom prst="line">
            <a:avLst/>
          </a:prstGeom>
          <a:ln w="57150">
            <a:solidFill>
              <a:srgbClr val="FFFFFF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0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75237" y="36308"/>
            <a:ext cx="2207435" cy="2354262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4755791"/>
            <a:ext cx="2207435" cy="2354262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9884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37" y="-1"/>
            <a:ext cx="4618038" cy="27363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92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563" y="0"/>
            <a:ext cx="5875706" cy="699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4" y="1212850"/>
            <a:ext cx="7708902" cy="578167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3501393" y="868362"/>
            <a:ext cx="1345244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266237" y="5173662"/>
            <a:ext cx="28194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17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563" y="0"/>
            <a:ext cx="5875706" cy="699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4" y="1212850"/>
            <a:ext cx="7708902" cy="578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73" y="-7938"/>
            <a:ext cx="4564002" cy="2819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501393" y="868362"/>
            <a:ext cx="1345244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1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9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90037" y="3040062"/>
            <a:ext cx="2286000" cy="320040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58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813" y="0"/>
            <a:ext cx="4600573" cy="281146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90037" y="3040062"/>
            <a:ext cx="2286000" cy="320040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7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 engineering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/>
              <a:t>Data-specific</a:t>
            </a:r>
          </a:p>
          <a:p>
            <a:r>
              <a:rPr lang="en-US" dirty="0"/>
              <a:t>	Images (SIFT)</a:t>
            </a:r>
          </a:p>
          <a:p>
            <a:r>
              <a:rPr lang="en-US" dirty="0"/>
              <a:t>	Text (TF-IDF)</a:t>
            </a:r>
          </a:p>
          <a:p>
            <a:r>
              <a:rPr lang="en-US" dirty="0"/>
              <a:t>Domain specific</a:t>
            </a:r>
          </a:p>
          <a:p>
            <a:r>
              <a:rPr lang="en-US" dirty="0"/>
              <a:t>	Econometric, agricultural, sociological, …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	Images, text, audio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74170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Demystified</a:t>
            </a:r>
          </a:p>
        </p:txBody>
      </p:sp>
      <p:pic>
        <p:nvPicPr>
          <p:cNvPr id="5" name="Picture 4" descr="https://upload.wikimedia.org/wikipedia/commons/thumb/7/7f/Raptor-ElmendorfAFB-2009.JPG/1280px-Raptor-ElmendorfAFB-20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/>
          <a:stretch/>
        </p:blipFill>
        <p:spPr bwMode="auto">
          <a:xfrm flipH="1">
            <a:off x="9229936" y="3192462"/>
            <a:ext cx="2868902" cy="19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4/4d/A_Snowy_Owl_in_Flight_David_Hemming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22699" r="41" b="12090"/>
          <a:stretch/>
        </p:blipFill>
        <p:spPr bwMode="auto">
          <a:xfrm flipH="1">
            <a:off x="7970837" y="754061"/>
            <a:ext cx="3453036" cy="227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0561637" y="3240677"/>
            <a:ext cx="2514600" cy="61555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4"/>
              </a:rPr>
              <a:t>David Hemmings </a:t>
            </a:r>
            <a:endParaRPr lang="en-US" sz="1400" dirty="0"/>
          </a:p>
          <a:p>
            <a:r>
              <a:rPr lang="en-US" sz="1400" dirty="0">
                <a:hlinkClick r:id="rId5"/>
              </a:rPr>
              <a:t>public domain</a:t>
            </a:r>
            <a:endParaRPr lang="en-US" sz="14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9508039" y="751792"/>
            <a:ext cx="2590799" cy="3785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6"/>
              </a:rPr>
              <a:t>Creative Commons 3</a:t>
            </a:r>
            <a:endParaRPr lang="en-US" sz="1400" dirty="0"/>
          </a:p>
        </p:txBody>
      </p:sp>
      <p:pic>
        <p:nvPicPr>
          <p:cNvPr id="10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72" y="2248227"/>
            <a:ext cx="3172286" cy="37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276872" y="4098925"/>
            <a:ext cx="1735667" cy="2667000"/>
            <a:chOff x="7361237" y="1516062"/>
            <a:chExt cx="3124200" cy="4800600"/>
          </a:xfrm>
        </p:grpSpPr>
        <p:grpSp>
          <p:nvGrpSpPr>
            <p:cNvPr id="12" name="Group 11"/>
            <p:cNvGrpSpPr/>
            <p:nvPr/>
          </p:nvGrpSpPr>
          <p:grpSpPr>
            <a:xfrm>
              <a:off x="9037637" y="1516062"/>
              <a:ext cx="1219200" cy="4495800"/>
              <a:chOff x="9037637" y="1516062"/>
              <a:chExt cx="1219200" cy="44958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 flipV="1">
                <a:off x="9647237" y="15160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9647237" y="3268662"/>
                <a:ext cx="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96472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94948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93424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91900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96472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 flipV="1">
                <a:off x="96472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96472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90376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0256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0104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9037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9190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9342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9494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96472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9799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9952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 bwMode="auto">
              <a:xfrm>
                <a:off x="9494837" y="31162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361237" y="5682794"/>
              <a:ext cx="3124200" cy="633868"/>
              <a:chOff x="8123237" y="4895224"/>
              <a:chExt cx="3124200" cy="633868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8809037" y="5211762"/>
                <a:ext cx="2438400" cy="1253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 bwMode="auto">
              <a:xfrm>
                <a:off x="9705720" y="5119179"/>
                <a:ext cx="187833" cy="1878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8199437" y="5301794"/>
              <a:ext cx="2286000" cy="633868"/>
              <a:chOff x="8123237" y="4895224"/>
              <a:chExt cx="2286000" cy="633868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 bwMode="auto">
              <a:xfrm>
                <a:off x="9824021" y="5159945"/>
                <a:ext cx="103632" cy="1036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361237" y="4920794"/>
              <a:ext cx="3124200" cy="633868"/>
              <a:chOff x="8123237" y="4895224"/>
              <a:chExt cx="3124200" cy="633868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9875837" y="5129042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199437" y="4487862"/>
              <a:ext cx="2286000" cy="633868"/>
              <a:chOff x="8123237" y="4895224"/>
              <a:chExt cx="2286000" cy="63386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 bwMode="auto">
              <a:xfrm>
                <a:off x="9374441" y="5161123"/>
                <a:ext cx="88392" cy="8839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361237" y="4106862"/>
              <a:ext cx="3124200" cy="633868"/>
              <a:chOff x="8123237" y="4895224"/>
              <a:chExt cx="3124200" cy="633868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 bwMode="auto">
              <a:xfrm>
                <a:off x="10772812" y="5111631"/>
                <a:ext cx="185928" cy="1859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3690882" y="1470051"/>
            <a:ext cx="3653783" cy="4477279"/>
            <a:chOff x="7437437" y="558674"/>
            <a:chExt cx="4419600" cy="5613290"/>
          </a:xfrm>
        </p:grpSpPr>
        <p:cxnSp>
          <p:nvCxnSpPr>
            <p:cNvPr id="99" name="Straight Connector 98"/>
            <p:cNvCxnSpPr/>
            <p:nvPr/>
          </p:nvCxnSpPr>
          <p:spPr>
            <a:xfrm flipV="1">
              <a:off x="8973175" y="426696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9657563" y="426696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263107" y="426696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9656367" y="426696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9652904" y="426696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8977319" y="422157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9661707" y="423859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8270333" y="423859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10348922" y="423859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70" idx="0"/>
            </p:cNvCxnSpPr>
            <p:nvPr/>
          </p:nvCxnSpPr>
          <p:spPr>
            <a:xfrm flipH="1" flipV="1">
              <a:off x="10357306" y="4227246"/>
              <a:ext cx="673269" cy="16342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8976122" y="424824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9000967" y="424824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8266054" y="424824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8998500" y="424099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70" idx="0"/>
            </p:cNvCxnSpPr>
            <p:nvPr/>
          </p:nvCxnSpPr>
          <p:spPr>
            <a:xfrm flipH="1" flipV="1">
              <a:off x="8985705" y="4248243"/>
              <a:ext cx="2044870" cy="16132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8985705" y="754062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9670093" y="754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8275637" y="754062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9668897" y="754062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9665434" y="754062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8989849" y="748388"/>
              <a:ext cx="123722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9674237" y="754062"/>
              <a:ext cx="552832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8279781" y="754062"/>
              <a:ext cx="1947288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10227070" y="754062"/>
              <a:ext cx="134381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10230708" y="754062"/>
              <a:ext cx="836572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8988652" y="714344"/>
              <a:ext cx="6785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 flipV="1">
              <a:off x="9056504" y="725692"/>
              <a:ext cx="616536" cy="16115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8278584" y="725692"/>
              <a:ext cx="766588" cy="160587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9045173" y="720018"/>
              <a:ext cx="131508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6" idx="0"/>
            </p:cNvCxnSpPr>
            <p:nvPr/>
          </p:nvCxnSpPr>
          <p:spPr>
            <a:xfrm flipH="1" flipV="1">
              <a:off x="9049319" y="725692"/>
              <a:ext cx="1993786" cy="162289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268841" y="422964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6" idx="0"/>
            </p:cNvCxnSpPr>
            <p:nvPr/>
          </p:nvCxnSpPr>
          <p:spPr>
            <a:xfrm flipH="1" flipV="1">
              <a:off x="8274892" y="424824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7" idx="0"/>
            </p:cNvCxnSpPr>
            <p:nvPr/>
          </p:nvCxnSpPr>
          <p:spPr>
            <a:xfrm flipH="1" flipV="1">
              <a:off x="8281371" y="423689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9" idx="0"/>
            </p:cNvCxnSpPr>
            <p:nvPr/>
          </p:nvCxnSpPr>
          <p:spPr>
            <a:xfrm flipH="1" flipV="1">
              <a:off x="8271925" y="422724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70" idx="0"/>
            </p:cNvCxnSpPr>
            <p:nvPr/>
          </p:nvCxnSpPr>
          <p:spPr>
            <a:xfrm flipH="1" flipV="1">
              <a:off x="8274891" y="423532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70" idx="0"/>
            </p:cNvCxnSpPr>
            <p:nvPr/>
          </p:nvCxnSpPr>
          <p:spPr>
            <a:xfrm flipV="1">
              <a:off x="11030575" y="423532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9" idx="0"/>
            </p:cNvCxnSpPr>
            <p:nvPr/>
          </p:nvCxnSpPr>
          <p:spPr>
            <a:xfrm flipV="1">
              <a:off x="10344775" y="423532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7" idx="0"/>
            </p:cNvCxnSpPr>
            <p:nvPr/>
          </p:nvCxnSpPr>
          <p:spPr>
            <a:xfrm flipV="1">
              <a:off x="9657563" y="423291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6" idx="0"/>
            </p:cNvCxnSpPr>
            <p:nvPr/>
          </p:nvCxnSpPr>
          <p:spPr>
            <a:xfrm flipV="1">
              <a:off x="8973175" y="423689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8" idx="0"/>
            </p:cNvCxnSpPr>
            <p:nvPr/>
          </p:nvCxnSpPr>
          <p:spPr>
            <a:xfrm flipV="1">
              <a:off x="8263107" y="424994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8985705" y="247585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9670093" y="247585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8275637" y="247585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 flipV="1">
              <a:off x="9668897" y="247585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 flipV="1">
              <a:off x="9665434" y="247585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8989849" y="243046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674237" y="244748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8282863" y="244748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10361452" y="244748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85" idx="0"/>
            </p:cNvCxnSpPr>
            <p:nvPr/>
          </p:nvCxnSpPr>
          <p:spPr>
            <a:xfrm flipH="1" flipV="1">
              <a:off x="10369836" y="2436136"/>
              <a:ext cx="673269" cy="164678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8988652" y="245713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 flipV="1">
              <a:off x="9013497" y="245713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8278584" y="245713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 flipV="1">
              <a:off x="9011030" y="244988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5" idx="0"/>
            </p:cNvCxnSpPr>
            <p:nvPr/>
          </p:nvCxnSpPr>
          <p:spPr>
            <a:xfrm flipH="1" flipV="1">
              <a:off x="8998235" y="2457133"/>
              <a:ext cx="2044870" cy="162579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8281371" y="243853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 flipV="1">
              <a:off x="8287422" y="245713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8293901" y="244578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 flipV="1">
              <a:off x="8284455" y="243613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 flipV="1">
              <a:off x="8287421" y="244421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11043105" y="244421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10357305" y="244421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9670093" y="244180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8985705" y="244578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8275637" y="245883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/>
            <p:nvPr/>
          </p:nvSpPr>
          <p:spPr bwMode="auto">
            <a:xfrm>
              <a:off x="88207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9505163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8110707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10192375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108781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/>
            <p:cNvCxnSpPr>
              <a:stCxn id="185" idx="0"/>
            </p:cNvCxnSpPr>
            <p:nvPr/>
          </p:nvCxnSpPr>
          <p:spPr>
            <a:xfrm flipV="1">
              <a:off x="11043105" y="2506662"/>
              <a:ext cx="661532" cy="1576261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2" idx="0"/>
            </p:cNvCxnSpPr>
            <p:nvPr/>
          </p:nvCxnSpPr>
          <p:spPr>
            <a:xfrm flipV="1">
              <a:off x="10357305" y="2500988"/>
              <a:ext cx="1351843" cy="158761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3" idx="0"/>
            </p:cNvCxnSpPr>
            <p:nvPr/>
          </p:nvCxnSpPr>
          <p:spPr>
            <a:xfrm flipV="1">
              <a:off x="9670093" y="2506662"/>
              <a:ext cx="2039055" cy="158193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1" idx="0"/>
            </p:cNvCxnSpPr>
            <p:nvPr/>
          </p:nvCxnSpPr>
          <p:spPr>
            <a:xfrm flipV="1">
              <a:off x="8985705" y="2498584"/>
              <a:ext cx="2723443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4" idx="0"/>
            </p:cNvCxnSpPr>
            <p:nvPr/>
          </p:nvCxnSpPr>
          <p:spPr>
            <a:xfrm flipV="1">
              <a:off x="8275637" y="2498584"/>
              <a:ext cx="3441897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5" idx="0"/>
            </p:cNvCxnSpPr>
            <p:nvPr/>
          </p:nvCxnSpPr>
          <p:spPr>
            <a:xfrm flipH="1" flipV="1">
              <a:off x="7591249" y="2509066"/>
              <a:ext cx="3451856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0"/>
            </p:cNvCxnSpPr>
            <p:nvPr/>
          </p:nvCxnSpPr>
          <p:spPr>
            <a:xfrm flipH="1" flipV="1">
              <a:off x="7580391" y="2512338"/>
              <a:ext cx="2776914" cy="157626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3" idx="0"/>
            </p:cNvCxnSpPr>
            <p:nvPr/>
          </p:nvCxnSpPr>
          <p:spPr>
            <a:xfrm flipH="1" flipV="1">
              <a:off x="7583937" y="2500368"/>
              <a:ext cx="2086156" cy="158823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1" idx="0"/>
            </p:cNvCxnSpPr>
            <p:nvPr/>
          </p:nvCxnSpPr>
          <p:spPr>
            <a:xfrm flipH="1" flipV="1">
              <a:off x="7586887" y="2509066"/>
              <a:ext cx="1398818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4" idx="0"/>
            </p:cNvCxnSpPr>
            <p:nvPr/>
          </p:nvCxnSpPr>
          <p:spPr>
            <a:xfrm flipH="1" flipV="1">
              <a:off x="7589837" y="2512338"/>
              <a:ext cx="685800" cy="157058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 bwMode="auto">
            <a:xfrm>
              <a:off x="88333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2" name="Oval 181"/>
            <p:cNvSpPr/>
            <p:nvPr/>
          </p:nvSpPr>
          <p:spPr bwMode="auto">
            <a:xfrm>
              <a:off x="10204905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3" name="Oval 182"/>
            <p:cNvSpPr/>
            <p:nvPr/>
          </p:nvSpPr>
          <p:spPr bwMode="auto">
            <a:xfrm>
              <a:off x="9517693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4" name="Oval 183"/>
            <p:cNvSpPr/>
            <p:nvPr/>
          </p:nvSpPr>
          <p:spPr bwMode="auto">
            <a:xfrm>
              <a:off x="8123237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5" name="Oval 184"/>
            <p:cNvSpPr/>
            <p:nvPr/>
          </p:nvSpPr>
          <p:spPr bwMode="auto">
            <a:xfrm>
              <a:off x="108907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86" name="Straight Connector 185"/>
            <p:cNvCxnSpPr>
              <a:endCxn id="198" idx="0"/>
            </p:cNvCxnSpPr>
            <p:nvPr/>
          </p:nvCxnSpPr>
          <p:spPr>
            <a:xfrm flipH="1">
              <a:off x="7589837" y="711074"/>
              <a:ext cx="1469614" cy="164318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98" idx="0"/>
            </p:cNvCxnSpPr>
            <p:nvPr/>
          </p:nvCxnSpPr>
          <p:spPr>
            <a:xfrm flipH="1">
              <a:off x="7589837" y="733066"/>
              <a:ext cx="2061226" cy="162119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98" idx="0"/>
            </p:cNvCxnSpPr>
            <p:nvPr/>
          </p:nvCxnSpPr>
          <p:spPr>
            <a:xfrm flipH="1">
              <a:off x="7589837" y="720017"/>
              <a:ext cx="2644808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endCxn id="197" idx="0"/>
            </p:cNvCxnSpPr>
            <p:nvPr/>
          </p:nvCxnSpPr>
          <p:spPr>
            <a:xfrm>
              <a:off x="10226564" y="718823"/>
              <a:ext cx="1478073" cy="16354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endCxn id="197" idx="0"/>
            </p:cNvCxnSpPr>
            <p:nvPr/>
          </p:nvCxnSpPr>
          <p:spPr>
            <a:xfrm>
              <a:off x="9658761" y="739280"/>
              <a:ext cx="2045876" cy="161498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endCxn id="197" idx="0"/>
            </p:cNvCxnSpPr>
            <p:nvPr/>
          </p:nvCxnSpPr>
          <p:spPr>
            <a:xfrm>
              <a:off x="9057700" y="713148"/>
              <a:ext cx="2646937" cy="164111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 bwMode="auto">
            <a:xfrm>
              <a:off x="88333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3" name="Oval 192"/>
            <p:cNvSpPr/>
            <p:nvPr/>
          </p:nvSpPr>
          <p:spPr bwMode="auto">
            <a:xfrm>
              <a:off x="10204905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4" name="Oval 193"/>
            <p:cNvSpPr/>
            <p:nvPr/>
          </p:nvSpPr>
          <p:spPr bwMode="auto">
            <a:xfrm>
              <a:off x="9517693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>
              <a:off x="8123237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6" name="Oval 195"/>
            <p:cNvSpPr/>
            <p:nvPr/>
          </p:nvSpPr>
          <p:spPr bwMode="auto">
            <a:xfrm>
              <a:off x="108907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Oval 196"/>
            <p:cNvSpPr/>
            <p:nvPr/>
          </p:nvSpPr>
          <p:spPr bwMode="auto">
            <a:xfrm>
              <a:off x="115522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8" name="Oval 197"/>
            <p:cNvSpPr/>
            <p:nvPr/>
          </p:nvSpPr>
          <p:spPr bwMode="auto">
            <a:xfrm>
              <a:off x="74374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9" name="Oval 198"/>
            <p:cNvSpPr/>
            <p:nvPr/>
          </p:nvSpPr>
          <p:spPr bwMode="auto">
            <a:xfrm>
              <a:off x="9507367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0" name="Oval 199"/>
            <p:cNvSpPr/>
            <p:nvPr/>
          </p:nvSpPr>
          <p:spPr bwMode="auto">
            <a:xfrm>
              <a:off x="10076680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1" name="Oval 200"/>
            <p:cNvSpPr/>
            <p:nvPr/>
          </p:nvSpPr>
          <p:spPr bwMode="auto">
            <a:xfrm>
              <a:off x="8904805" y="55867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02" name="TextBox 201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9231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8" y="36307"/>
            <a:ext cx="14478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1437" y="36307"/>
            <a:ext cx="57766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65439" y="36308"/>
            <a:ext cx="2285998" cy="34609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65438" y="5859462"/>
            <a:ext cx="2285999" cy="1250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5673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053242"/>
            <a:ext cx="11887200" cy="557691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1. How much / how many?</a:t>
            </a:r>
          </a:p>
          <a:p>
            <a:pPr>
              <a:spcBef>
                <a:spcPts val="3000"/>
              </a:spcBef>
            </a:pPr>
            <a:r>
              <a:rPr lang="en-US" dirty="0"/>
              <a:t>2. Which category?</a:t>
            </a:r>
          </a:p>
          <a:p>
            <a:pPr>
              <a:spcBef>
                <a:spcPts val="3000"/>
              </a:spcBef>
            </a:pPr>
            <a:r>
              <a:rPr lang="en-US" dirty="0"/>
              <a:t>3. Which groups?</a:t>
            </a:r>
          </a:p>
          <a:p>
            <a:pPr>
              <a:spcBef>
                <a:spcPts val="3000"/>
              </a:spcBef>
            </a:pPr>
            <a:r>
              <a:rPr lang="en-US" dirty="0"/>
              <a:t>4. Is it weird?</a:t>
            </a:r>
          </a:p>
          <a:p>
            <a:pPr>
              <a:spcBef>
                <a:spcPts val="3000"/>
              </a:spcBef>
            </a:pPr>
            <a:r>
              <a:rPr lang="en-US" dirty="0"/>
              <a:t>5. Which action?</a:t>
            </a:r>
          </a:p>
          <a:p>
            <a:endParaRPr lang="en-US" dirty="0"/>
          </a:p>
          <a:p>
            <a:r>
              <a:rPr lang="en-US" sz="2400" dirty="0"/>
              <a:t>[algorithm]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74315"/>
            <a:ext cx="6994525" cy="52458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55111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and Names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48748"/>
            <a:ext cx="6019799" cy="4912114"/>
          </a:xfrm>
        </p:spPr>
        <p:txBody>
          <a:bodyPr/>
          <a:lstStyle/>
          <a:p>
            <a:r>
              <a:rPr lang="en-US" sz="4800" dirty="0"/>
              <a:t>Numbers</a:t>
            </a:r>
          </a:p>
          <a:p>
            <a:r>
              <a:rPr lang="en-US" b="1" dirty="0"/>
              <a:t>Amount</a:t>
            </a:r>
            <a:r>
              <a:rPr lang="en-US" dirty="0"/>
              <a:t> : 38.3 degrees</a:t>
            </a:r>
          </a:p>
          <a:p>
            <a:r>
              <a:rPr lang="en-US" b="1" dirty="0"/>
              <a:t>Count</a:t>
            </a:r>
            <a:r>
              <a:rPr lang="en-US" dirty="0"/>
              <a:t> : 39 pizzas</a:t>
            </a:r>
          </a:p>
          <a:p>
            <a:r>
              <a:rPr lang="en-US" b="1" dirty="0"/>
              <a:t>Money</a:t>
            </a:r>
            <a:r>
              <a:rPr lang="en-US" dirty="0"/>
              <a:t> : $1,387 </a:t>
            </a:r>
          </a:p>
          <a:p>
            <a:r>
              <a:rPr lang="en-US" b="1" dirty="0"/>
              <a:t>Pixel brightness </a:t>
            </a:r>
            <a:r>
              <a:rPr lang="en-US" dirty="0"/>
              <a:t>: 232/255</a:t>
            </a:r>
          </a:p>
          <a:p>
            <a:r>
              <a:rPr lang="en-US" b="1" dirty="0"/>
              <a:t>Sound intensity </a:t>
            </a:r>
            <a:r>
              <a:rPr lang="en-US" dirty="0"/>
              <a:t>: .64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637" y="90328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(Numerical and Categorical)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142037" y="2048748"/>
            <a:ext cx="6019799" cy="491211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Names</a:t>
            </a:r>
            <a:endParaRPr lang="en-US" dirty="0"/>
          </a:p>
          <a:p>
            <a:r>
              <a:rPr lang="en-US" b="1" dirty="0"/>
              <a:t>Type</a:t>
            </a:r>
            <a:r>
              <a:rPr lang="en-US" dirty="0"/>
              <a:t> : Shih Tzu</a:t>
            </a:r>
          </a:p>
          <a:p>
            <a:r>
              <a:rPr lang="en-US" b="1" dirty="0"/>
              <a:t>Variety</a:t>
            </a:r>
            <a:r>
              <a:rPr lang="en-US" dirty="0"/>
              <a:t> : Caramel latte </a:t>
            </a:r>
          </a:p>
          <a:p>
            <a:r>
              <a:rPr lang="en-US" b="1" dirty="0"/>
              <a:t>ID</a:t>
            </a:r>
            <a:r>
              <a:rPr lang="en-US" dirty="0"/>
              <a:t> : Air Force One</a:t>
            </a:r>
          </a:p>
          <a:p>
            <a:r>
              <a:rPr lang="en-US" b="1" dirty="0"/>
              <a:t>Model number </a:t>
            </a:r>
            <a:r>
              <a:rPr lang="en-US" dirty="0"/>
              <a:t>: R2-D2</a:t>
            </a:r>
          </a:p>
          <a:p>
            <a:r>
              <a:rPr lang="en-US" b="1" dirty="0"/>
              <a:t>Category</a:t>
            </a:r>
            <a:r>
              <a:rPr lang="en-US" dirty="0"/>
              <a:t> : Chocolate </a:t>
            </a:r>
          </a:p>
          <a:p>
            <a:r>
              <a:rPr lang="en-US" b="1" dirty="0"/>
              <a:t>Text</a:t>
            </a:r>
            <a:r>
              <a:rPr lang="en-US" dirty="0"/>
              <a:t> : “Best. Show. Ever. &lt;3”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68784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/ how many?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76973"/>
            <a:ext cx="6248399" cy="468435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What will the temperature be next Tuesday?</a:t>
            </a:r>
          </a:p>
          <a:p>
            <a:pPr>
              <a:spcBef>
                <a:spcPts val="3000"/>
              </a:spcBef>
            </a:pPr>
            <a:r>
              <a:rPr lang="en-US" dirty="0"/>
              <a:t>What will my fourth quarter sales in Portugal be?</a:t>
            </a:r>
          </a:p>
          <a:p>
            <a:pPr>
              <a:spcBef>
                <a:spcPts val="3000"/>
              </a:spcBef>
            </a:pPr>
            <a:r>
              <a:rPr lang="en-US" dirty="0"/>
              <a:t>How many new followers will I get next week?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0" y="1363662"/>
            <a:ext cx="5859620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11974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category?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915943" cy="540147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Is this an image of a cat or a dog?</a:t>
            </a:r>
          </a:p>
          <a:p>
            <a:pPr>
              <a:spcBef>
                <a:spcPts val="3000"/>
              </a:spcBef>
            </a:pPr>
            <a:r>
              <a:rPr lang="en-US" dirty="0"/>
              <a:t>Which aircraft is causing this radar signature?</a:t>
            </a:r>
          </a:p>
          <a:p>
            <a:pPr>
              <a:spcBef>
                <a:spcPts val="3000"/>
              </a:spcBef>
            </a:pPr>
            <a:r>
              <a:rPr lang="en-US" dirty="0"/>
              <a:t>What is the topic of this news article?</a:t>
            </a:r>
          </a:p>
          <a:p>
            <a:pPr>
              <a:spcBef>
                <a:spcPts val="3000"/>
              </a:spcBef>
            </a:pPr>
            <a:endParaRPr lang="en-US" sz="2400" dirty="0"/>
          </a:p>
          <a:p>
            <a:r>
              <a:rPr lang="en-US" sz="2400" dirty="0"/>
              <a:t>[classification]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91150"/>
            <a:ext cx="6994525" cy="5245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887549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groups?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058862"/>
            <a:ext cx="7232858" cy="4832092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Which shoppers have similar tastes in produce?</a:t>
            </a:r>
          </a:p>
          <a:p>
            <a:pPr>
              <a:spcBef>
                <a:spcPts val="3000"/>
              </a:spcBef>
            </a:pPr>
            <a:r>
              <a:rPr lang="en-US" dirty="0"/>
              <a:t>Which viewers like the same kind of movies?</a:t>
            </a:r>
          </a:p>
          <a:p>
            <a:pPr>
              <a:spcBef>
                <a:spcPts val="3000"/>
              </a:spcBef>
            </a:pPr>
            <a:r>
              <a:rPr lang="en-US" dirty="0"/>
              <a:t>What is a natural way to break these documents into five topic groups?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6" y="0"/>
            <a:ext cx="7010971" cy="70109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71133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weird?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229700" cy="413036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Is this pressure reading unusual?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internet message typical?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combination of purchases very different from what this customer has made in the past?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88" y="1439862"/>
            <a:ext cx="5118448" cy="3412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79658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action?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120751"/>
            <a:ext cx="7086599" cy="4832092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Should I raise or lower the temperature?</a:t>
            </a:r>
          </a:p>
          <a:p>
            <a:pPr>
              <a:spcBef>
                <a:spcPts val="3000"/>
              </a:spcBef>
            </a:pPr>
            <a:r>
              <a:rPr lang="en-US" dirty="0"/>
              <a:t>Should I vacuum the living room again or stay plugged in to my charging station?</a:t>
            </a:r>
          </a:p>
          <a:p>
            <a:pPr>
              <a:spcBef>
                <a:spcPts val="3000"/>
              </a:spcBef>
            </a:pPr>
            <a:r>
              <a:rPr lang="en-US" dirty="0"/>
              <a:t>Should I brake or accelerate in response to that yellow light?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38" y="-239725"/>
            <a:ext cx="7389199" cy="82978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97772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34" y="-20148"/>
            <a:ext cx="4672851" cy="7014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78426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9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2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auto">
          <a:xfrm>
            <a:off x="3398837" y="906462"/>
            <a:ext cx="7620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65840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5075237" y="985837"/>
            <a:ext cx="9906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65274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that look like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b="1" dirty="0"/>
              <a:t>Phone number </a:t>
            </a:r>
            <a:r>
              <a:rPr lang="en-US" dirty="0"/>
              <a:t>: 847-5609</a:t>
            </a:r>
          </a:p>
          <a:p>
            <a:r>
              <a:rPr lang="en-US" b="1" dirty="0"/>
              <a:t>Zip code </a:t>
            </a:r>
            <a:r>
              <a:rPr lang="en-US" dirty="0"/>
              <a:t>: 90210</a:t>
            </a:r>
          </a:p>
          <a:p>
            <a:r>
              <a:rPr lang="en-US" b="1" dirty="0"/>
              <a:t>ID number </a:t>
            </a:r>
            <a:r>
              <a:rPr lang="en-US" dirty="0"/>
              <a:t>: 007</a:t>
            </a:r>
          </a:p>
          <a:p>
            <a:r>
              <a:rPr lang="en-US" b="1" dirty="0"/>
              <a:t>Serial number </a:t>
            </a:r>
            <a:r>
              <a:rPr lang="en-US" dirty="0"/>
              <a:t>: 100000184573</a:t>
            </a:r>
          </a:p>
          <a:p>
            <a:r>
              <a:rPr lang="en-US" b="1" dirty="0"/>
              <a:t>Credit card number </a:t>
            </a:r>
            <a:r>
              <a:rPr lang="en-US" dirty="0"/>
              <a:t>: 5738-7539-9898-0023</a:t>
            </a:r>
          </a:p>
          <a:p>
            <a:r>
              <a:rPr lang="en-US" b="1" dirty="0"/>
              <a:t>Social security number </a:t>
            </a:r>
            <a:r>
              <a:rPr lang="en-US" dirty="0"/>
              <a:t>: 627-42-0932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65460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9151937" y="3306762"/>
            <a:ext cx="114300" cy="114300"/>
          </a:xfrm>
          <a:prstGeom prst="ellipse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19125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2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8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82479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6088062"/>
            <a:ext cx="11887200" cy="517065"/>
          </a:xfrm>
        </p:spPr>
        <p:txBody>
          <a:bodyPr/>
          <a:lstStyle/>
          <a:p>
            <a:r>
              <a:rPr lang="en-US" sz="2400" dirty="0"/>
              <a:t>[prediction]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0060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69424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742237" y="3421062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42237" y="2704090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3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7" y="-334755"/>
            <a:ext cx="10256838" cy="756581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 rot="16200000">
            <a:off x="-1591857" y="2772956"/>
            <a:ext cx="52601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Not enough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75358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65" y="-388938"/>
            <a:ext cx="10269910" cy="7566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858557" y="2734857"/>
            <a:ext cx="5793565" cy="917575"/>
          </a:xfrm>
        </p:spPr>
        <p:txBody>
          <a:bodyPr/>
          <a:lstStyle/>
          <a:p>
            <a:r>
              <a:rPr lang="en-US" dirty="0"/>
              <a:t>Barely enough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094134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5" y="-312738"/>
            <a:ext cx="11561445" cy="77724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1858557" y="1820457"/>
            <a:ext cx="57935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Enough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4447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that look like names</a:t>
            </a:r>
            <a:br>
              <a:rPr lang="en-US" dirty="0"/>
            </a:br>
            <a:r>
              <a:rPr lang="en-US" dirty="0"/>
              <a:t>and names that can be turned into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22673"/>
            <a:ext cx="11887200" cy="4801314"/>
          </a:xfrm>
        </p:spPr>
        <p:txBody>
          <a:bodyPr/>
          <a:lstStyle/>
          <a:p>
            <a:r>
              <a:rPr lang="en-US" b="1" dirty="0"/>
              <a:t>Place</a:t>
            </a:r>
            <a:r>
              <a:rPr lang="en-US" dirty="0"/>
              <a:t> : first, second, third</a:t>
            </a:r>
          </a:p>
          <a:p>
            <a:r>
              <a:rPr lang="en-US" b="1" dirty="0"/>
              <a:t>Size</a:t>
            </a:r>
            <a:r>
              <a:rPr lang="en-US" dirty="0"/>
              <a:t> : small, medium, large</a:t>
            </a:r>
          </a:p>
          <a:p>
            <a:r>
              <a:rPr lang="en-US" b="1" dirty="0"/>
              <a:t>Side</a:t>
            </a:r>
            <a:r>
              <a:rPr lang="en-US" dirty="0"/>
              <a:t> : left, middle, right</a:t>
            </a:r>
          </a:p>
          <a:p>
            <a:r>
              <a:rPr lang="en-US" b="1" dirty="0"/>
              <a:t>Time zone </a:t>
            </a:r>
            <a:r>
              <a:rPr lang="en-US" dirty="0"/>
              <a:t>: Pacific, Mountain, Central, Eastern</a:t>
            </a:r>
          </a:p>
          <a:p>
            <a:r>
              <a:rPr lang="en-US" b="1" dirty="0"/>
              <a:t>Train s</a:t>
            </a:r>
            <a:r>
              <a:rPr lang="en-US" dirty="0"/>
              <a:t>tops : Kendall, Central, Harvard, Porter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80727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8" y="36307"/>
            <a:ext cx="14478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1437" y="36307"/>
            <a:ext cx="57766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65439" y="36308"/>
            <a:ext cx="2285998" cy="109732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65438" y="3573462"/>
            <a:ext cx="2285999" cy="3536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9686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your answer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/>
          <a:lstStyle/>
          <a:p>
            <a:r>
              <a:rPr lang="en-US" dirty="0"/>
              <a:t>Make a web service (Azure Machine Learning) </a:t>
            </a:r>
          </a:p>
          <a:p>
            <a:r>
              <a:rPr lang="en-US" dirty="0"/>
              <a:t>Make a decision</a:t>
            </a:r>
          </a:p>
          <a:p>
            <a:r>
              <a:rPr lang="en-US" dirty="0"/>
              <a:t>Set a price</a:t>
            </a:r>
          </a:p>
          <a:p>
            <a:r>
              <a:rPr lang="en-US" dirty="0"/>
              <a:t>Publish your code on GitHub</a:t>
            </a:r>
          </a:p>
          <a:p>
            <a:r>
              <a:rPr lang="en-US" dirty="0"/>
              <a:t>Write a PDF showing your results</a:t>
            </a:r>
          </a:p>
          <a:p>
            <a:r>
              <a:rPr lang="en-US" dirty="0"/>
              <a:t>Build a dash board (Power BI)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183493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3428999" cy="3077766"/>
          </a:xfrm>
        </p:spPr>
        <p:txBody>
          <a:bodyPr/>
          <a:lstStyle/>
          <a:p>
            <a:r>
              <a:rPr lang="en-US" dirty="0"/>
              <a:t>Nearly all machine learning algorithms assume that the world does not change.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37" y="1058862"/>
            <a:ext cx="9061552" cy="5467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86425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571999" cy="2400657"/>
          </a:xfrm>
        </p:spPr>
        <p:txBody>
          <a:bodyPr/>
          <a:lstStyle/>
          <a:p>
            <a:r>
              <a:rPr lang="en-US" dirty="0"/>
              <a:t>Most machine learning algorithms take a lot of examples to learn.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029" r="16303"/>
          <a:stretch/>
        </p:blipFill>
        <p:spPr>
          <a:xfrm>
            <a:off x="4922837" y="0"/>
            <a:ext cx="7543800" cy="6994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18094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201399" cy="1846659"/>
          </a:xfrm>
        </p:spPr>
        <p:txBody>
          <a:bodyPr/>
          <a:lstStyle/>
          <a:p>
            <a:r>
              <a:rPr lang="en-US" dirty="0"/>
              <a:t>Machine learning can’t tell what caused what.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63" y="2049462"/>
            <a:ext cx="12486032" cy="4922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637" y="6392862"/>
            <a:ext cx="420922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accent3"/>
                </a:solidFill>
              </a:rPr>
              <a:t>http://www.tylervigen.com/spurious-correlations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2765943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41437" y="2354262"/>
            <a:ext cx="11887200" cy="738664"/>
          </a:xfrm>
        </p:spPr>
        <p:txBody>
          <a:bodyPr/>
          <a:lstStyle/>
          <a:p>
            <a:r>
              <a:rPr lang="en-US" dirty="0"/>
              <a:t>MLADS = Marvel : Les Agents du SHIELD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437" y="3725862"/>
            <a:ext cx="11889564" cy="917575"/>
          </a:xfrm>
        </p:spPr>
        <p:txBody>
          <a:bodyPr/>
          <a:lstStyle/>
          <a:p>
            <a:r>
              <a:rPr lang="en-US" dirty="0"/>
              <a:t>Coincidence?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41437" y="2354262"/>
            <a:ext cx="11887200" cy="738664"/>
          </a:xfrm>
        </p:spPr>
        <p:txBody>
          <a:bodyPr/>
          <a:lstStyle/>
          <a:p>
            <a:r>
              <a:rPr lang="en-US" dirty="0"/>
              <a:t>MLADS = Marvel : Les Agents du SHIELD</a:t>
            </a:r>
          </a:p>
        </p:txBody>
      </p:sp>
    </p:spTree>
    <p:extLst>
      <p:ext uri="{BB962C8B-B14F-4D97-AF65-F5344CB8AC3E}">
        <p14:creationId xmlns:p14="http://schemas.microsoft.com/office/powerpoint/2010/main" val="189017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insight and judgment close the gap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We’re good at making reasonable guesses without enough information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961"/>
          <a:stretch/>
        </p:blipFill>
        <p:spPr>
          <a:xfrm>
            <a:off x="2027237" y="2506662"/>
            <a:ext cx="8051800" cy="4277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3037" y="6621462"/>
            <a:ext cx="11277600" cy="5109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1400" dirty="0"/>
              <a:t>http://150mph.planetrambler.com/090914-18_GreatWesternDivide/090914_0046.jpg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19733" y="61642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59402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205494"/>
              </p:ext>
            </p:extLst>
          </p:nvPr>
        </p:nvGraphicFramePr>
        <p:xfrm>
          <a:off x="503237" y="1212849"/>
          <a:ext cx="11506200" cy="524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295304652"/>
                    </a:ext>
                  </a:extLst>
                </a:gridCol>
                <a:gridCol w="8153400">
                  <a:extLst>
                    <a:ext uri="{9D8B030D-6E8A-4147-A177-3AD203B41FA5}">
                      <a16:colId xmlns:a16="http://schemas.microsoft.com/office/drawing/2014/main" val="700243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1. Get more data.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hlinkClick r:id="rId3"/>
                        </a:rPr>
                        <a:t>Microsoft Data Science Process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10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2. Ask a sharp question.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4"/>
                        </a:rPr>
                        <a:t>Asking a question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09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3. Put the data in a table.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5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4. Check for quality.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5"/>
                        </a:rPr>
                        <a:t>Methods for handling missing values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55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5. Transform features.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6"/>
                        </a:rPr>
                        <a:t>Feature engineering example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5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6. Answer the question.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Turn your data into a picture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Question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s machine learning can answer</a:t>
                      </a:r>
                      <a:endParaRPr lang="en-US" sz="18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Algorithms for business use cases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hlinkClick r:id="rId7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Machine learning algorithm cheat sheet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Choosing a machine learning algorithm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5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7. Use the answer.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Cortana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 Intelligence Gallery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3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Presentations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Science for Absolutely Everyone 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2"/>
                        </a:rPr>
                        <a:t>slides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3"/>
                        </a:rPr>
                        <a:t>pdf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video)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Science 101 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4"/>
                        </a:rPr>
                        <a:t>slides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/>
                        </a:rPr>
                        <a:t>pdf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6"/>
                        </a:rPr>
                        <a:t>video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Other Stuff 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3"/>
                        </a:rPr>
                        <a:t>pdf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7"/>
                        </a:rPr>
                        <a:t>video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Demystifying neural networks (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hlinkClick r:id="rId18"/>
                        </a:rPr>
                        <a:t>slides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hlinkClick r:id="rId19"/>
                        </a:rPr>
                        <a:t>pdf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hlinkClick r:id="rId20"/>
                        </a:rPr>
                        <a:t>video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7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54735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819733" y="617891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4756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571999" cy="4124206"/>
          </a:xfrm>
        </p:spPr>
        <p:txBody>
          <a:bodyPr/>
          <a:lstStyle/>
          <a:p>
            <a:r>
              <a:rPr lang="en-US" dirty="0"/>
              <a:t>Measure</a:t>
            </a:r>
          </a:p>
          <a:p>
            <a:r>
              <a:rPr lang="en-US" dirty="0"/>
              <a:t>Collect</a:t>
            </a:r>
          </a:p>
          <a:p>
            <a:r>
              <a:rPr lang="en-US" dirty="0"/>
              <a:t>Store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Move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142038" y="589041"/>
            <a:ext cx="6248399" cy="603242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Event Hub</a:t>
            </a:r>
          </a:p>
          <a:p>
            <a:r>
              <a:rPr lang="en-US" dirty="0"/>
              <a:t>Azure Stream Analytics</a:t>
            </a:r>
          </a:p>
          <a:p>
            <a:r>
              <a:rPr lang="en-US" dirty="0"/>
              <a:t>Azure Data Factory</a:t>
            </a:r>
          </a:p>
          <a:p>
            <a:r>
              <a:rPr lang="en-US" dirty="0"/>
              <a:t>Hadoop and Spark on Azure HDInsight</a:t>
            </a:r>
          </a:p>
          <a:p>
            <a:r>
              <a:rPr lang="en-US" dirty="0"/>
              <a:t>Azure Search</a:t>
            </a:r>
          </a:p>
          <a:p>
            <a:r>
              <a:rPr lang="en-US" dirty="0"/>
              <a:t>Azure </a:t>
            </a:r>
            <a:r>
              <a:rPr lang="en-US" dirty="0" err="1"/>
              <a:t>DocumentDB</a:t>
            </a:r>
            <a:endParaRPr lang="en-US" dirty="0"/>
          </a:p>
          <a:p>
            <a:r>
              <a:rPr lang="en-US" dirty="0"/>
              <a:t>Azure Data Lake</a:t>
            </a:r>
          </a:p>
          <a:p>
            <a:r>
              <a:rPr lang="en-US" dirty="0"/>
              <a:t>Azure Data Catalog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01429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73" y="295274"/>
            <a:ext cx="11889564" cy="917575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8" y="1592262"/>
            <a:ext cx="7772399" cy="6531019"/>
          </a:xfrm>
        </p:spPr>
        <p:txBody>
          <a:bodyPr/>
          <a:lstStyle/>
          <a:p>
            <a:r>
              <a:rPr lang="en-US" sz="3600" dirty="0"/>
              <a:t>Questions? Want to chat about data? </a:t>
            </a:r>
          </a:p>
          <a:p>
            <a:endParaRPr lang="en-US" sz="3600" dirty="0">
              <a:hlinkClick r:id="rId2"/>
            </a:endParaRPr>
          </a:p>
          <a:p>
            <a:r>
              <a:rPr lang="en-US" sz="2800" dirty="0">
                <a:hlinkClick r:id="rId3"/>
              </a:rPr>
              <a:t>LinkedIn</a:t>
            </a:r>
            <a:r>
              <a:rPr lang="en-US" sz="2800" dirty="0"/>
              <a:t> Brandon Rohrer</a:t>
            </a:r>
          </a:p>
          <a:p>
            <a:r>
              <a:rPr lang="en-US" sz="2800" dirty="0">
                <a:hlinkClick r:id="rId4"/>
              </a:rPr>
              <a:t>@_</a:t>
            </a:r>
            <a:r>
              <a:rPr lang="en-US" sz="2800" dirty="0" err="1">
                <a:hlinkClick r:id="rId4"/>
              </a:rPr>
              <a:t>brohrer</a:t>
            </a:r>
            <a:r>
              <a:rPr lang="en-US" sz="2800" dirty="0">
                <a:hlinkClick r:id="rId4"/>
              </a:rPr>
              <a:t>_</a:t>
            </a:r>
            <a:endParaRPr lang="en-US" sz="2800" dirty="0"/>
          </a:p>
          <a:p>
            <a:r>
              <a:rPr lang="en-US" sz="2800" dirty="0">
                <a:hlinkClick r:id="rId5"/>
              </a:rPr>
              <a:t>brohrer.github.io</a:t>
            </a:r>
            <a:endParaRPr lang="en-US" sz="2800" dirty="0"/>
          </a:p>
          <a:p>
            <a:r>
              <a:rPr lang="en-US" sz="2800" dirty="0">
                <a:hlinkClick r:id="rId2"/>
              </a:rPr>
              <a:t>brohrer@microsoft.com</a:t>
            </a:r>
            <a:endParaRPr lang="en-US" sz="2800" dirty="0"/>
          </a:p>
          <a:p>
            <a:endParaRPr lang="en-US" sz="2800" dirty="0"/>
          </a:p>
          <a:p>
            <a:r>
              <a:rPr lang="en-US" sz="2000" dirty="0"/>
              <a:t>Special thanks to Diane Rohrer for image and layout design.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1952941"/>
            <a:ext cx="12436475" cy="3048001"/>
          </a:xfrm>
          <a:prstGeom prst="rect">
            <a:avLst/>
          </a:prstGeom>
          <a:solidFill>
            <a:schemeClr val="accent3">
              <a:alpha val="6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2238" y="2278062"/>
            <a:ext cx="8038090" cy="21920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to: </a:t>
            </a:r>
            <a:r>
              <a:rPr lang="en-US" sz="28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http://aka.ms/mlads-surveys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 complete a 1-question poll about this session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 will also receive a post-event survey where you can provide detailed feedback.</a:t>
            </a: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Rate this session!</a:t>
            </a:r>
          </a:p>
        </p:txBody>
      </p:sp>
      <p:grpSp>
        <p:nvGrpSpPr>
          <p:cNvPr id="20" name="Group 13"/>
          <p:cNvGrpSpPr>
            <a:grpSpLocks noChangeAspect="1"/>
          </p:cNvGrpSpPr>
          <p:nvPr/>
        </p:nvGrpSpPr>
        <p:grpSpPr bwMode="auto">
          <a:xfrm>
            <a:off x="734989" y="2687070"/>
            <a:ext cx="2770212" cy="1685750"/>
            <a:chOff x="3788" y="2126"/>
            <a:chExt cx="258" cy="157"/>
          </a:xfrm>
          <a:solidFill>
            <a:schemeClr val="tx1"/>
          </a:solidFill>
        </p:grpSpPr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3866" y="2126"/>
              <a:ext cx="180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3866" y="2193"/>
              <a:ext cx="180" cy="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3866" y="2259"/>
              <a:ext cx="180" cy="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/>
            <p:cNvSpPr>
              <a:spLocks/>
            </p:cNvSpPr>
            <p:nvPr/>
          </p:nvSpPr>
          <p:spPr bwMode="auto">
            <a:xfrm>
              <a:off x="3788" y="2175"/>
              <a:ext cx="59" cy="52"/>
            </a:xfrm>
            <a:custGeom>
              <a:avLst/>
              <a:gdLst>
                <a:gd name="T0" fmla="*/ 20 w 59"/>
                <a:gd name="T1" fmla="*/ 52 h 52"/>
                <a:gd name="T2" fmla="*/ 0 w 59"/>
                <a:gd name="T3" fmla="*/ 29 h 52"/>
                <a:gd name="T4" fmla="*/ 10 w 59"/>
                <a:gd name="T5" fmla="*/ 17 h 52"/>
                <a:gd name="T6" fmla="*/ 20 w 59"/>
                <a:gd name="T7" fmla="*/ 29 h 52"/>
                <a:gd name="T8" fmla="*/ 49 w 59"/>
                <a:gd name="T9" fmla="*/ 0 h 52"/>
                <a:gd name="T10" fmla="*/ 59 w 59"/>
                <a:gd name="T11" fmla="*/ 12 h 52"/>
                <a:gd name="T12" fmla="*/ 20 w 59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2">
                  <a:moveTo>
                    <a:pt x="20" y="52"/>
                  </a:moveTo>
                  <a:lnTo>
                    <a:pt x="0" y="29"/>
                  </a:lnTo>
                  <a:lnTo>
                    <a:pt x="10" y="17"/>
                  </a:lnTo>
                  <a:lnTo>
                    <a:pt x="20" y="29"/>
                  </a:lnTo>
                  <a:lnTo>
                    <a:pt x="49" y="0"/>
                  </a:lnTo>
                  <a:lnTo>
                    <a:pt x="59" y="12"/>
                  </a:lnTo>
                  <a:lnTo>
                    <a:pt x="2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3800" y="2250"/>
              <a:ext cx="33" cy="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Freeform 17"/>
          <p:cNvSpPr>
            <a:spLocks/>
          </p:cNvSpPr>
          <p:nvPr/>
        </p:nvSpPr>
        <p:spPr bwMode="auto">
          <a:xfrm>
            <a:off x="734989" y="2462274"/>
            <a:ext cx="633498" cy="558338"/>
          </a:xfrm>
          <a:custGeom>
            <a:avLst/>
            <a:gdLst>
              <a:gd name="T0" fmla="*/ 20 w 59"/>
              <a:gd name="T1" fmla="*/ 52 h 52"/>
              <a:gd name="T2" fmla="*/ 0 w 59"/>
              <a:gd name="T3" fmla="*/ 29 h 52"/>
              <a:gd name="T4" fmla="*/ 10 w 59"/>
              <a:gd name="T5" fmla="*/ 17 h 52"/>
              <a:gd name="T6" fmla="*/ 20 w 59"/>
              <a:gd name="T7" fmla="*/ 29 h 52"/>
              <a:gd name="T8" fmla="*/ 49 w 59"/>
              <a:gd name="T9" fmla="*/ 0 h 52"/>
              <a:gd name="T10" fmla="*/ 59 w 59"/>
              <a:gd name="T11" fmla="*/ 12 h 52"/>
              <a:gd name="T12" fmla="*/ 20 w 59"/>
              <a:gd name="T13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0" y="52"/>
                </a:moveTo>
                <a:lnTo>
                  <a:pt x="0" y="29"/>
                </a:lnTo>
                <a:lnTo>
                  <a:pt x="10" y="17"/>
                </a:lnTo>
                <a:lnTo>
                  <a:pt x="20" y="29"/>
                </a:lnTo>
                <a:lnTo>
                  <a:pt x="49" y="0"/>
                </a:lnTo>
                <a:lnTo>
                  <a:pt x="59" y="12"/>
                </a:lnTo>
                <a:lnTo>
                  <a:pt x="20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20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Microsoft Data Science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" y="2813050"/>
            <a:ext cx="11677650" cy="41814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54" y="-7938"/>
            <a:ext cx="3898483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5668" y="2295985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8421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31969</TotalTime>
  <Words>5549</Words>
  <Application>Microsoft Office PowerPoint</Application>
  <PresentationFormat>Custom</PresentationFormat>
  <Paragraphs>3102</Paragraphs>
  <Slides>82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Consolas</vt:lpstr>
      <vt:lpstr>Segoe UI</vt:lpstr>
      <vt:lpstr>Segoe UI Light</vt:lpstr>
      <vt:lpstr>Wingdings</vt:lpstr>
      <vt:lpstr>6-30535_Machine_Learning_Analytics_Data_Science_Conference_Fall_2015_Template</vt:lpstr>
      <vt:lpstr>Network</vt:lpstr>
      <vt:lpstr>Data Science for Absolutely Everyone</vt:lpstr>
      <vt:lpstr>PowerPoint Presentation</vt:lpstr>
      <vt:lpstr>PowerPoint Presentation</vt:lpstr>
      <vt:lpstr>Numbers and Names</vt:lpstr>
      <vt:lpstr>Names that look like numbers</vt:lpstr>
      <vt:lpstr>Numbers that look like names and names that can be turned into numbers</vt:lpstr>
      <vt:lpstr>Data Engineering</vt:lpstr>
      <vt:lpstr>Microsoft Data Science Process</vt:lpstr>
      <vt:lpstr>PowerPoint Presentation</vt:lpstr>
      <vt:lpstr>Vague questions      vs.      Sharp questions</vt:lpstr>
      <vt:lpstr>Target</vt:lpstr>
      <vt:lpstr>Target</vt:lpstr>
      <vt:lpstr>PowerPoint Presentation</vt:lpstr>
      <vt:lpstr>One target per row</vt:lpstr>
      <vt:lpstr>One target per row</vt:lpstr>
      <vt:lpstr>One target per row</vt:lpstr>
      <vt:lpstr>One target per row</vt:lpstr>
      <vt:lpstr>One target per row</vt:lpstr>
      <vt:lpstr>One target per row</vt:lpstr>
      <vt:lpstr>One target per row</vt:lpstr>
      <vt:lpstr>PowerPoint Presentation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feature engineering tricks</vt:lpstr>
      <vt:lpstr>Deep Learning Demystified</vt:lpstr>
      <vt:lpstr>PowerPoint Presentation</vt:lpstr>
      <vt:lpstr>PowerPoint Presentation</vt:lpstr>
      <vt:lpstr>How much / how many?</vt:lpstr>
      <vt:lpstr>Which category?</vt:lpstr>
      <vt:lpstr>Which groups?</vt:lpstr>
      <vt:lpstr>Is this weird?</vt:lpstr>
      <vt:lpstr>Which action?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PowerPoint Presentation</vt:lpstr>
      <vt:lpstr>Barely enough data</vt:lpstr>
      <vt:lpstr>PowerPoint Presentation</vt:lpstr>
      <vt:lpstr>PowerPoint Presentation</vt:lpstr>
      <vt:lpstr>Ways to use your answer</vt:lpstr>
      <vt:lpstr>Gap 1</vt:lpstr>
      <vt:lpstr>Gap 2</vt:lpstr>
      <vt:lpstr>Gap 3</vt:lpstr>
      <vt:lpstr>PowerPoint Presentation</vt:lpstr>
      <vt:lpstr>Coincidence?</vt:lpstr>
      <vt:lpstr>Human insight and judgment close the gap</vt:lpstr>
      <vt:lpstr>PowerPoint Presentation</vt:lpstr>
      <vt:lpstr>Resources</vt:lpstr>
      <vt:lpstr>Thanks!</vt:lpstr>
      <vt:lpstr>Rate this session!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Brandon Rohrer</cp:lastModifiedBy>
  <cp:revision>183</cp:revision>
  <dcterms:created xsi:type="dcterms:W3CDTF">2015-10-21T21:04:06Z</dcterms:created>
  <dcterms:modified xsi:type="dcterms:W3CDTF">2016-06-01T00:19:04Z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